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9" r:id="rId2"/>
    <p:sldMasterId id="2147483751" r:id="rId3"/>
    <p:sldMasterId id="2147483749" r:id="rId4"/>
    <p:sldMasterId id="2147483755" r:id="rId5"/>
  </p:sldMasterIdLst>
  <p:notesMasterIdLst>
    <p:notesMasterId r:id="rId19"/>
  </p:notesMasterIdLst>
  <p:handoutMasterIdLst>
    <p:handoutMasterId r:id="rId20"/>
  </p:handoutMasterIdLst>
  <p:sldIdLst>
    <p:sldId id="256" r:id="rId6"/>
    <p:sldId id="291" r:id="rId7"/>
    <p:sldId id="787" r:id="rId8"/>
    <p:sldId id="375" r:id="rId9"/>
    <p:sldId id="732" r:id="rId10"/>
    <p:sldId id="791" r:id="rId11"/>
    <p:sldId id="789" r:id="rId12"/>
    <p:sldId id="790" r:id="rId13"/>
    <p:sldId id="734" r:id="rId14"/>
    <p:sldId id="788" r:id="rId15"/>
    <p:sldId id="340" r:id="rId16"/>
    <p:sldId id="793" r:id="rId17"/>
    <p:sldId id="265" r:id="rId18"/>
  </p:sldIdLst>
  <p:sldSz cx="9144000" cy="6858000" type="screen4x3"/>
  <p:notesSz cx="7104063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A45C50"/>
    <a:srgbClr val="EC1F25"/>
    <a:srgbClr val="F38221"/>
    <a:srgbClr val="717171"/>
    <a:srgbClr val="ACACAC"/>
    <a:srgbClr val="E8E8E8"/>
    <a:srgbClr val="FFFFFF"/>
    <a:srgbClr val="FFCC99"/>
    <a:srgbClr val="819E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9C83A0-BE93-A562-5CE4-3A8266F9DE5C}" v="252" dt="2025-10-06T23:11:30.6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 autoAdjust="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116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209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customXml" Target="../customXml/item1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theme" Target="theme/theme1.xml"/><Relationship Id="rId28" Type="http://schemas.openxmlformats.org/officeDocument/2006/relationships/customXml" Target="../customXml/item3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viewProps" Target="viewProps.xml"/><Relationship Id="rId27" Type="http://schemas.openxmlformats.org/officeDocument/2006/relationships/customXml" Target="../customXml/item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01A63A9-F13B-46F1-A93F-27AA737FD7E7}" type="datetimeFigureOut">
              <a:rPr lang="pt-BR" smtClean="0"/>
              <a:t>06/10/2025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F2F50FE-E718-42E3-9D8A-946F780C79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13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F498697-E7EB-B84D-9726-13965ED94444}" type="datetimeFigureOut">
              <a:rPr lang="en-US" smtClean="0"/>
              <a:t>10/6/2025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DC6CD5E-26BD-9B45-BB2F-78648736C2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14399" y="721027"/>
            <a:ext cx="7305575" cy="471234"/>
          </a:xfrm>
        </p:spPr>
        <p:txBody>
          <a:bodyPr>
            <a:norm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4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3DF35F-0E25-4F1E-A339-C32D36C154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8303EF-B289-418F-BFFE-D5E437D512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70EC6FE-4AC2-4A8E-9354-30E44379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394DBE2-0088-4CEA-BAAC-62D8BED8D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2F875CA-1B14-4E68-B609-7A531B55F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30537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AD392B7-B9EB-4ACB-A55F-6B02672EA5BD}" type="datetimeFigureOut">
              <a:rPr lang="pt-BR" smtClean="0">
                <a:solidFill>
                  <a:prstClr val="black"/>
                </a:solidFill>
              </a:rPr>
              <a:pPr/>
              <a:t>06/10/2025</a:t>
            </a:fld>
            <a:endParaRPr lang="pt-BR">
              <a:solidFill>
                <a:prstClr val="black"/>
              </a:solidFill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>
              <a:solidFill>
                <a:prstClr val="black"/>
              </a:solidFill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3F0C37-8E4D-49AA-BDCC-E9053823A152}" type="slidenum">
              <a:rPr lang="pt-BR" smtClean="0">
                <a:solidFill>
                  <a:prstClr val="black"/>
                </a:solidFill>
              </a:rPr>
              <a:pPr/>
              <a:t>‹nº›</a:t>
            </a:fld>
            <a:endParaRPr lang="pt-B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95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B78D073-5C98-EDDF-8230-F3D61363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57117E-79F9-643E-60F7-1B518C01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AB3CC7-DD82-4834-06F7-CC334CFC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E6B1-58E9-4040-8AE3-DF10BA7334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550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152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77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8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06/10/2025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5475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749902"/>
            <a:ext cx="7392202" cy="471234"/>
          </a:xfrm>
        </p:spPr>
        <p:txBody>
          <a:bodyPr>
            <a:norm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10" name="Rectangle 20"/>
          <p:cNvSpPr/>
          <p:nvPr userDrawn="1"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/>
          <p:cNvSpPr>
            <a:spLocks noGrp="1"/>
          </p:cNvSpPr>
          <p:nvPr>
            <p:ph type="pic" sz="quarter" idx="13"/>
          </p:nvPr>
        </p:nvSpPr>
        <p:spPr>
          <a:xfrm>
            <a:off x="914400" y="1600199"/>
            <a:ext cx="2875280" cy="4249172"/>
          </a:xfrm>
        </p:spPr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8114" y="1600200"/>
            <a:ext cx="4207871" cy="2933299"/>
          </a:xfrm>
        </p:spPr>
        <p:txBody>
          <a:bodyPr>
            <a:normAutofit/>
          </a:bodyPr>
          <a:lstStyle>
            <a:lvl1pPr>
              <a:defRPr sz="1600">
                <a:latin typeface="Gotham-Book"/>
              </a:defRPr>
            </a:lvl1pPr>
            <a:lvl2pPr>
              <a:defRPr sz="1600">
                <a:latin typeface="Gotham-Book"/>
              </a:defRPr>
            </a:lvl2pPr>
            <a:lvl3pPr>
              <a:defRPr sz="1600">
                <a:latin typeface="Gotham-Book"/>
              </a:defRPr>
            </a:lvl3pPr>
            <a:lvl4pPr>
              <a:defRPr sz="1600">
                <a:latin typeface="Gotham-Book"/>
              </a:defRPr>
            </a:lvl4pPr>
            <a:lvl5pPr>
              <a:defRPr sz="1600">
                <a:latin typeface="Gotham-Book"/>
              </a:defRPr>
            </a:lvl5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7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9"/>
          <p:cNvSpPr txBox="1"/>
          <p:nvPr userDrawn="1"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ld"/>
              </a:rPr>
              <a:t>SHORT </a:t>
            </a: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ok"/>
              </a:rPr>
              <a:t>BIO</a:t>
            </a:r>
          </a:p>
        </p:txBody>
      </p:sp>
      <p:sp>
        <p:nvSpPr>
          <p:cNvPr id="8" name="Rectangle 19"/>
          <p:cNvSpPr/>
          <p:nvPr userDrawn="1"/>
        </p:nvSpPr>
        <p:spPr>
          <a:xfrm>
            <a:off x="3789680" y="4911963"/>
            <a:ext cx="4576305" cy="9566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0" name="Espaço Reservado para Texto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090988" y="5039803"/>
            <a:ext cx="3868737" cy="828675"/>
          </a:xfr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Gotham-Bold"/>
              </a:defRPr>
            </a:lvl1pPr>
            <a:lvl2pPr>
              <a:defRPr sz="1800">
                <a:solidFill>
                  <a:schemeClr val="bg1"/>
                </a:solidFill>
                <a:latin typeface="Gotham-Bold"/>
              </a:defRPr>
            </a:lvl2pPr>
          </a:lstStyle>
          <a:p>
            <a:pPr lvl="0"/>
            <a:r>
              <a:rPr lang="pt-BR" dirty="0"/>
              <a:t>Prof. nome</a:t>
            </a:r>
          </a:p>
          <a:p>
            <a:pPr lvl="0"/>
            <a:r>
              <a:rPr lang="pt-BR" dirty="0" err="1"/>
              <a:t>Email</a:t>
            </a:r>
            <a:endParaRPr lang="pt-BR" dirty="0"/>
          </a:p>
        </p:txBody>
      </p:sp>
      <p:sp>
        <p:nvSpPr>
          <p:cNvPr id="13" name="Isosceles Triangle 2"/>
          <p:cNvSpPr/>
          <p:nvPr userDrawn="1"/>
        </p:nvSpPr>
        <p:spPr>
          <a:xfrm rot="16200000">
            <a:off x="3493922" y="4970503"/>
            <a:ext cx="358752" cy="241676"/>
          </a:xfrm>
          <a:prstGeom prst="triangle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750228"/>
            <a:ext cx="7238198" cy="260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latin typeface="Gotham HTF" pitchFamily="2" charset="0"/>
              </a:defRPr>
            </a:lvl1pPr>
            <a:lvl2pPr>
              <a:defRPr sz="2000">
                <a:latin typeface="Gotham-Bold"/>
              </a:defRPr>
            </a:lvl2pPr>
            <a:lvl3pPr>
              <a:defRPr sz="2000">
                <a:latin typeface="Gotham-Bold"/>
              </a:defRPr>
            </a:lvl3pPr>
            <a:lvl4pPr>
              <a:defRPr sz="2000">
                <a:latin typeface="Gotham-Bold"/>
              </a:defRPr>
            </a:lvl4pPr>
            <a:lvl5pPr>
              <a:defRPr sz="2000">
                <a:latin typeface="Gotham-Bold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4"/>
          </p:nvPr>
        </p:nvSpPr>
        <p:spPr>
          <a:xfrm>
            <a:off x="914400" y="2319338"/>
            <a:ext cx="7238198" cy="1607769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600">
                <a:latin typeface="Gotham-Book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5" name="Espaço Reservado para Texto 9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215012"/>
            <a:ext cx="7238198" cy="260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latin typeface="Gotham HTF" pitchFamily="2" charset="0"/>
              </a:defRPr>
            </a:lvl1pPr>
            <a:lvl2pPr>
              <a:defRPr sz="2000">
                <a:latin typeface="Gotham-Bold"/>
              </a:defRPr>
            </a:lvl2pPr>
            <a:lvl3pPr>
              <a:defRPr sz="2000">
                <a:latin typeface="Gotham-Bold"/>
              </a:defRPr>
            </a:lvl3pPr>
            <a:lvl4pPr>
              <a:defRPr sz="2000">
                <a:latin typeface="Gotham-Bold"/>
              </a:defRPr>
            </a:lvl4pPr>
            <a:lvl5pPr>
              <a:defRPr sz="2000">
                <a:latin typeface="Gotham-Bold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16" name="Espaço Reservado para Texto 11"/>
          <p:cNvSpPr>
            <a:spLocks noGrp="1"/>
          </p:cNvSpPr>
          <p:nvPr>
            <p:ph type="body" sz="quarter" idx="16"/>
          </p:nvPr>
        </p:nvSpPr>
        <p:spPr>
          <a:xfrm>
            <a:off x="914400" y="4784122"/>
            <a:ext cx="7238198" cy="1607769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600">
                <a:latin typeface="Gotham-Book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extBox 15"/>
          <p:cNvSpPr txBox="1"/>
          <p:nvPr userDrawn="1"/>
        </p:nvSpPr>
        <p:spPr>
          <a:xfrm>
            <a:off x="947124" y="745668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ld"/>
              </a:rPr>
              <a:t>CONTEÚDO </a:t>
            </a: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ok"/>
              </a:rPr>
              <a:t>DO CURSO</a:t>
            </a:r>
          </a:p>
        </p:txBody>
      </p:sp>
      <p:sp>
        <p:nvSpPr>
          <p:cNvPr id="11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4539" y="2857500"/>
            <a:ext cx="6294922" cy="114300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9" name="Rectangle 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3654" y="749165"/>
            <a:ext cx="7315197" cy="397308"/>
          </a:xfrm>
        </p:spPr>
        <p:txBody>
          <a:bodyPr>
            <a:no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5379" y="1316730"/>
            <a:ext cx="748347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Gotham HTF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379" y="2174875"/>
            <a:ext cx="7618230" cy="395128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>
              <a:defRPr sz="1600">
                <a:latin typeface="Gotham-Book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>
              <a:defRPr sz="1600">
                <a:latin typeface="Gotham-Book"/>
              </a:defRPr>
            </a:lvl4pPr>
            <a:lvl5pPr>
              <a:defRPr sz="1600">
                <a:latin typeface="Gotham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6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>
          <a:xfrm>
            <a:off x="3868103" y="1421810"/>
            <a:ext cx="4380748" cy="4873112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 marL="8001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 marL="17145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4pPr>
            <a:lvl5pPr marL="21717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Picture 3" descr="caomputado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34" y="1421810"/>
            <a:ext cx="3062891" cy="2733630"/>
          </a:xfrm>
          <a:prstGeom prst="rect">
            <a:avLst/>
          </a:prstGeom>
        </p:spPr>
      </p:pic>
      <p:pic>
        <p:nvPicPr>
          <p:cNvPr id="11" name="Picture 4" descr="chicara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76259">
            <a:off x="2055756" y="3444240"/>
            <a:ext cx="1559560" cy="1650015"/>
          </a:xfrm>
          <a:prstGeom prst="rect">
            <a:avLst/>
          </a:prstGeom>
        </p:spPr>
      </p:pic>
      <p:pic>
        <p:nvPicPr>
          <p:cNvPr id="12" name="Picture 6" descr="livros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7626">
            <a:off x="648591" y="4397170"/>
            <a:ext cx="2064240" cy="170093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47123" y="736043"/>
            <a:ext cx="6801557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ld"/>
              </a:rPr>
              <a:t>REFERÊNCIAS</a:t>
            </a:r>
            <a:endParaRPr lang="en-US" sz="2800" b="1" dirty="0">
              <a:solidFill>
                <a:srgbClr val="303030"/>
              </a:solidFill>
              <a:latin typeface="Gotham HTF" pitchFamily="2" charset="0"/>
              <a:cs typeface="Gotham-Book"/>
            </a:endParaRPr>
          </a:p>
        </p:txBody>
      </p:sp>
      <p:sp>
        <p:nvSpPr>
          <p:cNvPr id="8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740277"/>
            <a:ext cx="7469188" cy="471234"/>
          </a:xfrm>
        </p:spPr>
        <p:txBody>
          <a:bodyPr>
            <a:norm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677443"/>
            <a:ext cx="7469188" cy="1251719"/>
          </a:xfrm>
        </p:spPr>
        <p:txBody>
          <a:bodyPr>
            <a:normAutofit/>
          </a:bodyPr>
          <a:lstStyle>
            <a:lvl1pPr>
              <a:buFont typeface="Wingdings" panose="05000000000000000000" pitchFamily="2" charset="2"/>
              <a:buChar char="§"/>
              <a:defRPr sz="1200">
                <a:latin typeface="Gotham-Book"/>
              </a:defRPr>
            </a:lvl1pPr>
            <a:lvl2pPr>
              <a:buFont typeface="Wingdings" panose="05000000000000000000" pitchFamily="2" charset="2"/>
              <a:buChar char="§"/>
              <a:defRPr sz="1200">
                <a:latin typeface="Gotham-Book"/>
              </a:defRPr>
            </a:lvl2pPr>
            <a:lvl3pPr>
              <a:buFont typeface="Wingdings" panose="05000000000000000000" pitchFamily="2" charset="2"/>
              <a:buChar char="§"/>
              <a:defRPr sz="1200">
                <a:latin typeface="Gotham-Book"/>
              </a:defRPr>
            </a:lvl3pPr>
            <a:lvl4pPr>
              <a:buFont typeface="Wingdings" panose="05000000000000000000" pitchFamily="2" charset="2"/>
              <a:buChar char="§"/>
              <a:defRPr sz="1200">
                <a:latin typeface="Gotham-Book"/>
              </a:defRPr>
            </a:lvl4pPr>
            <a:lvl5pPr>
              <a:buFont typeface="Wingdings" panose="05000000000000000000" pitchFamily="2" charset="2"/>
              <a:buChar char="§"/>
              <a:defRPr sz="1200">
                <a:latin typeface="Gotham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10" name="Espaço Reservado para Tabela 9"/>
          <p:cNvSpPr>
            <a:spLocks noGrp="1"/>
          </p:cNvSpPr>
          <p:nvPr>
            <p:ph type="tbl" sz="quarter" idx="13"/>
          </p:nvPr>
        </p:nvSpPr>
        <p:spPr>
          <a:xfrm>
            <a:off x="914400" y="1568450"/>
            <a:ext cx="7469188" cy="2589213"/>
          </a:xfrm>
        </p:spPr>
        <p:txBody>
          <a:bodyPr>
            <a:normAutofit/>
          </a:bodyPr>
          <a:lstStyle>
            <a:lvl1pPr>
              <a:defRPr sz="1200">
                <a:latin typeface="Gotham HTF Book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59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651" y="1600200"/>
            <a:ext cx="74434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9" name="Rectangle 11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8"/>
          <p:cNvSpPr>
            <a:spLocks noChangeArrowheads="1"/>
          </p:cNvSpPr>
          <p:nvPr userDrawn="1"/>
        </p:nvSpPr>
        <p:spPr bwMode="auto">
          <a:xfrm>
            <a:off x="8377119" y="6199266"/>
            <a:ext cx="439223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200" b="1" i="0">
                <a:solidFill>
                  <a:schemeClr val="bg1"/>
                </a:solidFill>
                <a:latin typeface="Gotham-Bold"/>
              </a:rPr>
              <a:pPr algn="ctr">
                <a:defRPr/>
              </a:pPr>
              <a:t>‹nº›</a:t>
            </a:fld>
            <a:endParaRPr lang="en-US" sz="1200" b="1" i="0" dirty="0">
              <a:solidFill>
                <a:schemeClr val="bg1"/>
              </a:solidFill>
              <a:latin typeface="Gotham-Bold"/>
            </a:endParaRPr>
          </a:p>
        </p:txBody>
      </p:sp>
      <p:sp>
        <p:nvSpPr>
          <p:cNvPr id="11" name="Rectangle 20"/>
          <p:cNvSpPr/>
          <p:nvPr userDrawn="1"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53" r:id="rId10"/>
    <p:sldLayoutId id="2147483757" r:id="rId11"/>
    <p:sldLayoutId id="2147483758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Gotham HTF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9" name="Rectangle 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1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8"/>
          <p:cNvSpPr>
            <a:spLocks noChangeArrowheads="1"/>
          </p:cNvSpPr>
          <p:nvPr userDrawn="1"/>
        </p:nvSpPr>
        <p:spPr bwMode="auto">
          <a:xfrm>
            <a:off x="8377119" y="6199266"/>
            <a:ext cx="439223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200" b="1" i="0">
                <a:solidFill>
                  <a:schemeClr val="bg1"/>
                </a:solidFill>
                <a:latin typeface="Gotham-Bold"/>
              </a:rPr>
              <a:pPr algn="ctr">
                <a:defRPr/>
              </a:pPr>
              <a:t>‹nº›</a:t>
            </a:fld>
            <a:endParaRPr lang="en-US" sz="1200" b="1" i="0" dirty="0">
              <a:solidFill>
                <a:schemeClr val="bg1"/>
              </a:solidFill>
              <a:latin typeface="Gotham-Bold"/>
            </a:endParaRPr>
          </a:p>
        </p:txBody>
      </p:sp>
      <p:sp>
        <p:nvSpPr>
          <p:cNvPr id="12" name="Espaço Reservado para Título 1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403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Gotham HTF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/>
          <p:nvPr userDrawn="1"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/>
          <p:cNvSpPr/>
          <p:nvPr userDrawn="1"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Rectangle 1026"/>
          <p:cNvSpPr>
            <a:spLocks noChangeArrowheads="1"/>
          </p:cNvSpPr>
          <p:nvPr userDrawn="1"/>
        </p:nvSpPr>
        <p:spPr bwMode="auto">
          <a:xfrm>
            <a:off x="1053372" y="3222882"/>
            <a:ext cx="6694934" cy="145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 b="1" dirty="0">
                <a:solidFill>
                  <a:schemeClr val="bg1"/>
                </a:solidFill>
                <a:latin typeface="Gotham HTF" pitchFamily="2" charset="0"/>
                <a:cs typeface="Gotham-Bold"/>
              </a:rPr>
              <a:t>Copyright © 2015  Prof. Leandro </a:t>
            </a:r>
            <a:r>
              <a:rPr kumimoji="1" lang="en-US" sz="2000" b="1" dirty="0" err="1">
                <a:solidFill>
                  <a:schemeClr val="bg1"/>
                </a:solidFill>
                <a:latin typeface="Gotham HTF" pitchFamily="2" charset="0"/>
                <a:cs typeface="Gotham-Bold"/>
              </a:rPr>
              <a:t>Rubim</a:t>
            </a:r>
            <a:endParaRPr kumimoji="1" lang="en-US" sz="2000" b="1" dirty="0">
              <a:solidFill>
                <a:schemeClr val="bg1"/>
              </a:solidFill>
              <a:latin typeface="Gotham HTF" pitchFamily="2" charset="0"/>
              <a:cs typeface="Gotham-Bold"/>
            </a:endParaRPr>
          </a:p>
          <a:p>
            <a:pPr>
              <a:defRPr/>
            </a:pPr>
            <a:endParaRPr kumimoji="1" lang="en-US" sz="1600" dirty="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447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 userDrawn="1"/>
        </p:nvPicPr>
        <p:blipFill rotWithShape="1">
          <a:blip r:embed="rId3"/>
          <a:srcRect l="21776" r="21705"/>
          <a:stretch/>
        </p:blipFill>
        <p:spPr>
          <a:xfrm>
            <a:off x="-11651" y="2329273"/>
            <a:ext cx="9155651" cy="2789855"/>
          </a:xfrm>
          <a:prstGeom prst="rect">
            <a:avLst/>
          </a:prstGeom>
        </p:spPr>
      </p:pic>
      <p:sp>
        <p:nvSpPr>
          <p:cNvPr id="13" name="Rectangle 3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1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TextBox 14"/>
          <p:cNvSpPr txBox="1"/>
          <p:nvPr userDrawn="1"/>
        </p:nvSpPr>
        <p:spPr>
          <a:xfrm>
            <a:off x="632919" y="6295596"/>
            <a:ext cx="361707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err="1">
                <a:solidFill>
                  <a:srgbClr val="303030"/>
                </a:solidFill>
                <a:latin typeface="Gotham-Bold"/>
                <a:cs typeface="Gotham-Bold"/>
              </a:rPr>
              <a:t>Versão</a:t>
            </a:r>
            <a:r>
              <a:rPr lang="en-US" sz="1400" b="1" dirty="0">
                <a:solidFill>
                  <a:srgbClr val="303030"/>
                </a:solidFill>
                <a:latin typeface="Gotham-Bold"/>
                <a:cs typeface="Gotham-Bold"/>
              </a:rPr>
              <a:t> 1.0 – </a:t>
            </a:r>
            <a:r>
              <a:rPr lang="en-US" sz="1400" b="1" dirty="0" err="1">
                <a:solidFill>
                  <a:srgbClr val="303030"/>
                </a:solidFill>
                <a:latin typeface="Gotham-Bold"/>
                <a:cs typeface="Gotham-Bold"/>
              </a:rPr>
              <a:t>Fevereiro</a:t>
            </a:r>
            <a:r>
              <a:rPr lang="en-US" sz="1400" b="1" dirty="0">
                <a:solidFill>
                  <a:srgbClr val="303030"/>
                </a:solidFill>
                <a:latin typeface="Gotham-Bold"/>
                <a:cs typeface="Gotham-Bold"/>
              </a:rPr>
              <a:t>/2024</a:t>
            </a:r>
          </a:p>
        </p:txBody>
      </p:sp>
      <p:sp>
        <p:nvSpPr>
          <p:cNvPr id="14" name="TextBox 15"/>
          <p:cNvSpPr txBox="1"/>
          <p:nvPr userDrawn="1"/>
        </p:nvSpPr>
        <p:spPr>
          <a:xfrm>
            <a:off x="891756" y="3047299"/>
            <a:ext cx="798370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2400" b="1" cap="small" baseline="0" dirty="0">
                <a:solidFill>
                  <a:srgbClr val="FFFFFF"/>
                </a:solidFill>
                <a:latin typeface="Gotham HTF" pitchFamily="2" charset="0"/>
                <a:cs typeface="Gotham-Bold"/>
              </a:rPr>
              <a:t>ENGENHARIA DE SOFTWARE</a:t>
            </a:r>
          </a:p>
        </p:txBody>
      </p:sp>
      <p:sp>
        <p:nvSpPr>
          <p:cNvPr id="17" name="Rectangle 28"/>
          <p:cNvSpPr>
            <a:spLocks noChangeArrowheads="1"/>
          </p:cNvSpPr>
          <p:nvPr userDrawn="1"/>
        </p:nvSpPr>
        <p:spPr bwMode="auto">
          <a:xfrm>
            <a:off x="8377119" y="6199266"/>
            <a:ext cx="439223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200" b="1" i="0">
                <a:solidFill>
                  <a:schemeClr val="bg1"/>
                </a:solidFill>
                <a:latin typeface="Gotham-Bold"/>
              </a:rPr>
              <a:pPr algn="ctr">
                <a:defRPr/>
              </a:pPr>
              <a:t>‹nº›</a:t>
            </a:fld>
            <a:endParaRPr lang="en-US" sz="1200" b="1" i="0" dirty="0">
              <a:solidFill>
                <a:schemeClr val="bg1"/>
              </a:solidFill>
              <a:latin typeface="Gotham-Bold"/>
            </a:endParaRPr>
          </a:p>
        </p:txBody>
      </p:sp>
      <p:sp>
        <p:nvSpPr>
          <p:cNvPr id="15" name="Rectangle 22"/>
          <p:cNvSpPr/>
          <p:nvPr userDrawn="1"/>
        </p:nvSpPr>
        <p:spPr>
          <a:xfrm flipH="1">
            <a:off x="754365" y="3141713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bg1"/>
          </a:solidFill>
          <a:latin typeface="Gotham-Bold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9.png"/><Relationship Id="rId7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3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1CAD09-68FC-5607-5582-130C8387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A0E9458-5AE4-0144-64B7-689B8D27A41D}"/>
              </a:ext>
            </a:extLst>
          </p:cNvPr>
          <p:cNvSpPr/>
          <p:nvPr/>
        </p:nvSpPr>
        <p:spPr>
          <a:xfrm>
            <a:off x="813070" y="731904"/>
            <a:ext cx="670901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Arquitetura de referência para o </a:t>
            </a:r>
            <a:r>
              <a:rPr lang="pt-BR" sz="2400" b="1" cap="all" dirty="0" err="1"/>
              <a:t>challenge</a:t>
            </a:r>
            <a:endParaRPr lang="pt-BR" sz="2400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582FC34E-C05B-6F53-87C9-D8D3CF5B81FA}"/>
              </a:ext>
            </a:extLst>
          </p:cNvPr>
          <p:cNvSpPr txBox="1"/>
          <p:nvPr/>
        </p:nvSpPr>
        <p:spPr>
          <a:xfrm>
            <a:off x="377371" y="1425793"/>
            <a:ext cx="8316685" cy="517064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2200" dirty="0"/>
              <a:t>Se faz necessário utilizar a </a:t>
            </a:r>
            <a:r>
              <a:rPr lang="pt-BR" sz="2200" b="1" dirty="0">
                <a:solidFill>
                  <a:srgbClr val="0033CC"/>
                </a:solidFill>
              </a:rPr>
              <a:t>Arquitetura de Solução </a:t>
            </a:r>
            <a:r>
              <a:rPr lang="pt-BR" sz="2200" dirty="0"/>
              <a:t>desenvolvida pela equipe utilizando o TOGAF® de acordo com o tema do </a:t>
            </a:r>
            <a:r>
              <a:rPr lang="pt-BR" sz="2200" dirty="0" err="1"/>
              <a:t>Challenge</a:t>
            </a:r>
            <a:r>
              <a:rPr lang="pt-BR" sz="2200" dirty="0"/>
              <a:t> proposto pela empresa </a:t>
            </a:r>
            <a:r>
              <a:rPr lang="pt-BR" sz="2200" b="1" dirty="0" err="1">
                <a:solidFill>
                  <a:srgbClr val="00B050"/>
                </a:solidFill>
              </a:rPr>
              <a:t>Care</a:t>
            </a:r>
            <a:r>
              <a:rPr lang="pt-BR" sz="2200" b="1" dirty="0">
                <a:solidFill>
                  <a:srgbClr val="00B050"/>
                </a:solidFill>
              </a:rPr>
              <a:t> Plus</a:t>
            </a:r>
            <a:r>
              <a:rPr lang="pt-BR" sz="2200" dirty="0"/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2200" dirty="0"/>
              <a:t>Observar as camadas de </a:t>
            </a:r>
            <a:r>
              <a:rPr lang="pt-BR" sz="2200" b="1" dirty="0">
                <a:solidFill>
                  <a:srgbClr val="0033CC"/>
                </a:solidFill>
              </a:rPr>
              <a:t>Motivação</a:t>
            </a:r>
            <a:r>
              <a:rPr lang="pt-BR" sz="2200" dirty="0"/>
              <a:t>, </a:t>
            </a:r>
            <a:r>
              <a:rPr lang="pt-BR" sz="2200" b="1" dirty="0">
                <a:solidFill>
                  <a:srgbClr val="0033CC"/>
                </a:solidFill>
              </a:rPr>
              <a:t>Negócio</a:t>
            </a:r>
            <a:r>
              <a:rPr lang="pt-BR" sz="2200" dirty="0"/>
              <a:t>, </a:t>
            </a:r>
            <a:r>
              <a:rPr lang="pt-BR" sz="2200" b="1" dirty="0">
                <a:solidFill>
                  <a:srgbClr val="0033CC"/>
                </a:solidFill>
              </a:rPr>
              <a:t>Sistemas e Aplicações </a:t>
            </a:r>
            <a:r>
              <a:rPr lang="pt-BR" sz="2200" dirty="0"/>
              <a:t>assim como a camada de </a:t>
            </a:r>
            <a:r>
              <a:rPr lang="pt-BR" sz="2200" b="1" dirty="0">
                <a:solidFill>
                  <a:srgbClr val="0033CC"/>
                </a:solidFill>
              </a:rPr>
              <a:t>Infraestrutura</a:t>
            </a:r>
            <a:r>
              <a:rPr lang="pt-BR" sz="2200" dirty="0"/>
              <a:t> para elaborar os requisitos do produto/projeto.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2200" dirty="0"/>
              <a:t>A partir dos requisitos levantados e registrados construir as </a:t>
            </a:r>
            <a:r>
              <a:rPr lang="pt-BR" sz="2200" b="1" dirty="0">
                <a:solidFill>
                  <a:srgbClr val="0033CC"/>
                </a:solidFill>
              </a:rPr>
              <a:t>Histórias de Usuário</a:t>
            </a:r>
            <a:r>
              <a:rPr lang="pt-BR" sz="2200" dirty="0"/>
              <a:t> que irão compor o </a:t>
            </a:r>
            <a:r>
              <a:rPr lang="pt-BR" sz="2200" b="1" dirty="0"/>
              <a:t>Backlog do Produto </a:t>
            </a:r>
            <a:r>
              <a:rPr lang="pt-BR" sz="2200" dirty="0"/>
              <a:t>a ser elaborado pelas equipes.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2200" dirty="0"/>
              <a:t>Outros modelos de ferramentas podem (</a:t>
            </a:r>
            <a:r>
              <a:rPr lang="pt-BR" sz="2200" b="1" dirty="0">
                <a:solidFill>
                  <a:srgbClr val="C00000"/>
                </a:solidFill>
              </a:rPr>
              <a:t>e devem</a:t>
            </a:r>
            <a:r>
              <a:rPr lang="pt-BR" sz="2200" dirty="0"/>
              <a:t>) ser utilizados no momento do mapeamento de requisitos e da elaboração das histórias de usuários (ex.: </a:t>
            </a:r>
            <a:r>
              <a:rPr lang="pt-BR" sz="2200" b="1" dirty="0"/>
              <a:t>Mapa de Empatia</a:t>
            </a:r>
            <a:r>
              <a:rPr lang="pt-BR" sz="2200" dirty="0"/>
              <a:t>, </a:t>
            </a:r>
            <a:r>
              <a:rPr lang="pt-BR" sz="2200" b="1" dirty="0"/>
              <a:t>Quadro É-Não-É Faz-Não-Faz</a:t>
            </a:r>
            <a:r>
              <a:rPr lang="pt-BR" sz="2200" dirty="0"/>
              <a:t>, </a:t>
            </a:r>
            <a:r>
              <a:rPr lang="pt-BR" sz="2200" b="1" dirty="0"/>
              <a:t>Especificação Funcional</a:t>
            </a:r>
            <a:r>
              <a:rPr lang="pt-BR" sz="2200" dirty="0"/>
              <a:t>, etc.).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sz="2200" dirty="0"/>
              <a:t>Registrar as Histórias de Usuários por categorias (</a:t>
            </a:r>
            <a:r>
              <a:rPr lang="pt-BR" sz="2200" b="1" dirty="0">
                <a:solidFill>
                  <a:srgbClr val="0033CC"/>
                </a:solidFill>
              </a:rPr>
              <a:t>Épicos</a:t>
            </a:r>
            <a:r>
              <a:rPr lang="pt-BR" sz="2200" dirty="0"/>
              <a:t>) agrupadas por assuntos relacionados ou outro critério de agrupamento.</a:t>
            </a:r>
          </a:p>
        </p:txBody>
      </p:sp>
    </p:spTree>
    <p:extLst>
      <p:ext uri="{BB962C8B-B14F-4D97-AF65-F5344CB8AC3E}">
        <p14:creationId xmlns:p14="http://schemas.microsoft.com/office/powerpoint/2010/main" val="360220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D8C17-0B83-40CF-597C-CE8CD5075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8">
            <a:extLst>
              <a:ext uri="{FF2B5EF4-FFF2-40B4-BE49-F238E27FC236}">
                <a16:creationId xmlns:a16="http://schemas.microsoft.com/office/drawing/2014/main" id="{2639503B-E4B4-65BB-C919-9BB1C7AA8D9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8" name="Título 6">
            <a:extLst>
              <a:ext uri="{FF2B5EF4-FFF2-40B4-BE49-F238E27FC236}">
                <a16:creationId xmlns:a16="http://schemas.microsoft.com/office/drawing/2014/main" id="{3DDB4F71-8F68-392B-B882-07D40151C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0" y="-10172"/>
            <a:ext cx="8229600" cy="1143000"/>
          </a:xfrm>
        </p:spPr>
        <p:txBody>
          <a:bodyPr>
            <a:normAutofit/>
          </a:bodyPr>
          <a:lstStyle/>
          <a:p>
            <a:r>
              <a:rPr lang="pt-BR" sz="4200" dirty="0"/>
              <a:t>CP II – Arquitetura de Solução</a:t>
            </a:r>
            <a:endParaRPr lang="pt-BR" sz="4200" dirty="0">
              <a:solidFill>
                <a:srgbClr val="C00000"/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C2CA77-4421-91D5-7AC5-3972DE4DCBCA}"/>
              </a:ext>
            </a:extLst>
          </p:cNvPr>
          <p:cNvSpPr/>
          <p:nvPr/>
        </p:nvSpPr>
        <p:spPr>
          <a:xfrm>
            <a:off x="0" y="887947"/>
            <a:ext cx="9136500" cy="5693866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pt-BR" sz="2600" dirty="0"/>
              <a:t> As equipes de </a:t>
            </a:r>
            <a:r>
              <a:rPr lang="pt-BR" sz="2600" dirty="0" err="1"/>
              <a:t>Challenge</a:t>
            </a:r>
            <a:r>
              <a:rPr lang="pt-BR" sz="2600" dirty="0"/>
              <a:t> deverão entregar até o dia</a:t>
            </a:r>
          </a:p>
          <a:p>
            <a:pPr algn="just"/>
            <a:r>
              <a:rPr lang="pt-BR" sz="2600" b="1" dirty="0">
                <a:solidFill>
                  <a:srgbClr val="FF0000"/>
                </a:solidFill>
              </a:rPr>
              <a:t>10/10/2025:</a:t>
            </a:r>
            <a:endParaRPr lang="pt-BR" sz="2600" b="1" dirty="0">
              <a:solidFill>
                <a:srgbClr val="FF0000"/>
              </a:solidFill>
              <a:ea typeface="Calibri"/>
              <a:cs typeface="Calibri"/>
            </a:endParaRPr>
          </a:p>
          <a:p>
            <a:pPr lvl="1" algn="just"/>
            <a:endParaRPr lang="pt-BR" sz="2600" dirty="0"/>
          </a:p>
          <a:p>
            <a:pPr lvl="1" algn="just">
              <a:buFont typeface="Arial" pitchFamily="34" charset="0"/>
              <a:buChar char="•"/>
            </a:pPr>
            <a:r>
              <a:rPr lang="pt-BR" sz="2600" dirty="0"/>
              <a:t> </a:t>
            </a:r>
            <a:r>
              <a:rPr lang="pt-BR" sz="2600" b="1" dirty="0"/>
              <a:t>Desenho da arquitetura de solução no modelo TOGAF</a:t>
            </a:r>
            <a:r>
              <a:rPr lang="pt-BR" sz="2600" dirty="0"/>
              <a:t>, com:</a:t>
            </a:r>
          </a:p>
          <a:p>
            <a:pPr lvl="2" algn="just">
              <a:buFont typeface="Arial" pitchFamily="34" charset="0"/>
              <a:buChar char="•"/>
            </a:pPr>
            <a:r>
              <a:rPr lang="pt-BR" sz="2600" dirty="0"/>
              <a:t> </a:t>
            </a:r>
            <a:r>
              <a:rPr lang="pt-BR" sz="2600" b="1" dirty="0">
                <a:solidFill>
                  <a:srgbClr val="0000FF"/>
                </a:solidFill>
              </a:rPr>
              <a:t>Detalhamento da Visão da Arquitetura (Camada de Motivação)</a:t>
            </a:r>
            <a:r>
              <a:rPr lang="pt-BR" sz="2600" dirty="0"/>
              <a:t>, e:</a:t>
            </a:r>
          </a:p>
          <a:p>
            <a:pPr lvl="2" algn="just">
              <a:buFont typeface="Arial" pitchFamily="34" charset="0"/>
              <a:buChar char="•"/>
            </a:pPr>
            <a:r>
              <a:rPr lang="pt-BR" sz="2600" dirty="0"/>
              <a:t> </a:t>
            </a:r>
            <a:r>
              <a:rPr lang="pt-BR" sz="2600" b="1" dirty="0">
                <a:solidFill>
                  <a:srgbClr val="0000FF"/>
                </a:solidFill>
              </a:rPr>
              <a:t>Detalhamento da Arquitetura de Negócio (Camada de Business) </a:t>
            </a:r>
            <a:endParaRPr lang="pt-BR" sz="2600" b="1" dirty="0">
              <a:solidFill>
                <a:srgbClr val="0000FF"/>
              </a:solidFill>
              <a:ea typeface="Calibri"/>
              <a:cs typeface="Calibri"/>
            </a:endParaRPr>
          </a:p>
          <a:p>
            <a:pPr lvl="2" algn="just"/>
            <a:r>
              <a:rPr lang="pt-BR" sz="2600" dirty="0"/>
              <a:t>Referente ao </a:t>
            </a:r>
            <a:r>
              <a:rPr lang="pt-BR" sz="2600" dirty="0" err="1"/>
              <a:t>Challenge</a:t>
            </a:r>
            <a:r>
              <a:rPr lang="pt-BR" sz="2600" dirty="0"/>
              <a:t> da </a:t>
            </a:r>
            <a:r>
              <a:rPr lang="pt-BR" sz="2600" b="1" dirty="0" err="1">
                <a:solidFill>
                  <a:srgbClr val="00B050"/>
                </a:solidFill>
              </a:rPr>
              <a:t>Care</a:t>
            </a:r>
            <a:r>
              <a:rPr lang="pt-BR" sz="2600" b="1" dirty="0">
                <a:solidFill>
                  <a:srgbClr val="00B050"/>
                </a:solidFill>
              </a:rPr>
              <a:t> Plus</a:t>
            </a:r>
            <a:r>
              <a:rPr lang="pt-BR" sz="2600" dirty="0"/>
              <a:t>. Para tanto, utilizar o SW </a:t>
            </a:r>
            <a:r>
              <a:rPr lang="pt-BR" sz="2600" dirty="0" err="1"/>
              <a:t>Archi</a:t>
            </a:r>
            <a:r>
              <a:rPr lang="pt-BR" sz="2600" dirty="0"/>
              <a:t>® para desenho do diagrama, </a:t>
            </a:r>
            <a:r>
              <a:rPr lang="pt-BR" sz="2600" b="1" dirty="0">
                <a:solidFill>
                  <a:srgbClr val="C00000"/>
                </a:solidFill>
              </a:rPr>
              <a:t>gerar um arquivo PDF </a:t>
            </a:r>
            <a:r>
              <a:rPr lang="pt-BR" sz="2600" dirty="0"/>
              <a:t>de alta resolução e postar em ‘Trabalhos’ do Teams. </a:t>
            </a:r>
            <a:r>
              <a:rPr lang="pt-BR" sz="2600" b="1" dirty="0">
                <a:solidFill>
                  <a:srgbClr val="0000FF"/>
                </a:solidFill>
              </a:rPr>
              <a:t>APENAS UM </a:t>
            </a:r>
            <a:r>
              <a:rPr lang="pt-BR" sz="2600" dirty="0"/>
              <a:t>componente da equipe deve postar o arquivo contemplando NOME e RM dos demais integrantes no </a:t>
            </a:r>
            <a:r>
              <a:rPr lang="pt-BR" sz="2600" b="1" dirty="0">
                <a:solidFill>
                  <a:srgbClr val="0000FF"/>
                </a:solidFill>
              </a:rPr>
              <a:t>CORPO DO TRABALHO</a:t>
            </a:r>
            <a:r>
              <a:rPr lang="pt-BR" sz="2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1973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1CAD09-68FC-5607-5582-130C8387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A0E9458-5AE4-0144-64B7-689B8D27A41D}"/>
              </a:ext>
            </a:extLst>
          </p:cNvPr>
          <p:cNvSpPr/>
          <p:nvPr/>
        </p:nvSpPr>
        <p:spPr>
          <a:xfrm>
            <a:off x="813070" y="731904"/>
            <a:ext cx="672844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>
                <a:solidFill>
                  <a:srgbClr val="0033CC"/>
                </a:solidFill>
              </a:rPr>
              <a:t>Checkpoint III – Especificação de requisitos!!!</a:t>
            </a:r>
            <a:endParaRPr lang="pt-BR" sz="2400" b="1" dirty="0">
              <a:solidFill>
                <a:srgbClr val="0033CC"/>
              </a:solidFill>
            </a:endParaRPr>
          </a:p>
        </p:txBody>
      </p:sp>
      <p:pic>
        <p:nvPicPr>
          <p:cNvPr id="1026" name="Picture 2" descr="Conceito de trabalho em equipe 3d | Foto Premium">
            <a:extLst>
              <a:ext uri="{FF2B5EF4-FFF2-40B4-BE49-F238E27FC236}">
                <a16:creationId xmlns:a16="http://schemas.microsoft.com/office/drawing/2014/main" id="{3111CF43-3331-D075-C707-F285C74E5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9646" y="644820"/>
            <a:ext cx="1585320" cy="122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C7D1FCC-92B6-6017-FD01-3C477CAB96EB}"/>
              </a:ext>
            </a:extLst>
          </p:cNvPr>
          <p:cNvSpPr txBox="1"/>
          <p:nvPr/>
        </p:nvSpPr>
        <p:spPr>
          <a:xfrm>
            <a:off x="348343" y="1725405"/>
            <a:ext cx="853439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200" dirty="0"/>
              <a:t>Com base no estudo sobre os requisitos a sala será dividida nos times de </a:t>
            </a:r>
            <a:r>
              <a:rPr lang="pt-BR" sz="2200" b="1" dirty="0" err="1"/>
              <a:t>Challenge</a:t>
            </a:r>
            <a:r>
              <a:rPr lang="pt-BR" sz="2200" dirty="0"/>
              <a:t>;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2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200" dirty="0"/>
              <a:t>Cada equipe deverá desenvolver os requisitos tanto </a:t>
            </a:r>
            <a:r>
              <a:rPr lang="pt-BR" sz="2200" b="1" dirty="0">
                <a:solidFill>
                  <a:srgbClr val="0033CC"/>
                </a:solidFill>
              </a:rPr>
              <a:t>FUNCIONAIS</a:t>
            </a:r>
            <a:r>
              <a:rPr lang="pt-BR" sz="2200" dirty="0"/>
              <a:t>, como </a:t>
            </a:r>
            <a:r>
              <a:rPr lang="pt-BR" sz="2200" b="1" dirty="0">
                <a:solidFill>
                  <a:srgbClr val="0033CC"/>
                </a:solidFill>
              </a:rPr>
              <a:t>NÃO FUNCIONAIS</a:t>
            </a:r>
            <a:r>
              <a:rPr lang="pt-BR" sz="2200" dirty="0"/>
              <a:t>, de </a:t>
            </a:r>
            <a:r>
              <a:rPr lang="pt-BR" sz="2200" b="1" dirty="0">
                <a:solidFill>
                  <a:srgbClr val="0033CC"/>
                </a:solidFill>
              </a:rPr>
              <a:t>NEGÓCIO</a:t>
            </a:r>
            <a:r>
              <a:rPr lang="pt-BR" sz="2200" dirty="0"/>
              <a:t> e </a:t>
            </a:r>
            <a:r>
              <a:rPr lang="pt-BR" sz="2200" b="1" dirty="0">
                <a:solidFill>
                  <a:srgbClr val="0033CC"/>
                </a:solidFill>
              </a:rPr>
              <a:t>TÉCNICOS</a:t>
            </a:r>
            <a:r>
              <a:rPr lang="pt-BR" sz="2200" dirty="0"/>
              <a:t> que representem as necessidades de negócio mapeadas para o case escolhido da </a:t>
            </a:r>
            <a:r>
              <a:rPr lang="pt-BR" sz="2200" b="1" dirty="0">
                <a:solidFill>
                  <a:srgbClr val="00B050"/>
                </a:solidFill>
              </a:rPr>
              <a:t>XP</a:t>
            </a:r>
            <a:r>
              <a:rPr lang="pt-BR" sz="2200" dirty="0"/>
              <a:t>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2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200" dirty="0"/>
              <a:t>Explore com os membros do time o maior número possível de requisitos que puderem criar e/ou coletar, pois isso será de grande valia para a construção do </a:t>
            </a:r>
            <a:r>
              <a:rPr lang="pt-BR" sz="2200" b="1" dirty="0" err="1">
                <a:solidFill>
                  <a:srgbClr val="0033CC"/>
                </a:solidFill>
              </a:rPr>
              <a:t>Product</a:t>
            </a:r>
            <a:r>
              <a:rPr lang="pt-BR" sz="2200" b="1" dirty="0">
                <a:solidFill>
                  <a:srgbClr val="0033CC"/>
                </a:solidFill>
              </a:rPr>
              <a:t> Backlog </a:t>
            </a:r>
            <a:r>
              <a:rPr lang="pt-BR" sz="2200" dirty="0"/>
              <a:t>num segundo momento.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endParaRPr lang="pt-BR" sz="2200" dirty="0"/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200" dirty="0"/>
              <a:t>Utilizem o </a:t>
            </a:r>
            <a:r>
              <a:rPr lang="pt-BR" sz="2200" b="1" u="sng" dirty="0"/>
              <a:t>modelo de referência</a:t>
            </a:r>
            <a:r>
              <a:rPr lang="pt-BR" sz="2200" b="1" dirty="0"/>
              <a:t> </a:t>
            </a:r>
            <a:r>
              <a:rPr lang="pt-BR" sz="2200" dirty="0"/>
              <a:t>disponibilizado pelo professor ao final da aula teórica. Data de entrega: </a:t>
            </a:r>
            <a:r>
              <a:rPr lang="pt-BR" sz="2200" b="1" dirty="0">
                <a:solidFill>
                  <a:srgbClr val="FF0000"/>
                </a:solidFill>
              </a:rPr>
              <a:t>19 de Maio de 2025.</a:t>
            </a:r>
          </a:p>
          <a:p>
            <a:pPr algn="just"/>
            <a:endParaRPr lang="pt-BR" sz="2200" b="1" dirty="0">
              <a:solidFill>
                <a:srgbClr val="FF0000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pt-BR" sz="2200" b="1" dirty="0">
                <a:solidFill>
                  <a:srgbClr val="0033CC"/>
                </a:solidFill>
              </a:rPr>
              <a:t>APENAS UM COMPONENTE </a:t>
            </a:r>
            <a:r>
              <a:rPr lang="pt-BR" sz="2200" dirty="0"/>
              <a:t>faz a entrega em ‘Trabalhos’ no Teams.</a:t>
            </a:r>
          </a:p>
        </p:txBody>
      </p:sp>
    </p:spTree>
    <p:extLst>
      <p:ext uri="{BB962C8B-B14F-4D97-AF65-F5344CB8AC3E}">
        <p14:creationId xmlns:p14="http://schemas.microsoft.com/office/powerpoint/2010/main" val="286518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6694934" cy="145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 HTF" pitchFamily="2" charset="0"/>
                <a:cs typeface="Gotham-Bold"/>
              </a:rPr>
              <a:t>Copyright © 2025 Prof. Paulo Sampaio</a:t>
            </a:r>
          </a:p>
          <a:p>
            <a:pPr>
              <a:defRPr/>
            </a:pPr>
            <a:endParaRPr kumimoji="1" lang="en-US" sz="1600" dirty="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/>
          <a:srcRect l="21776" r="21705"/>
          <a:stretch/>
        </p:blipFill>
        <p:spPr>
          <a:xfrm>
            <a:off x="0" y="2603033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2919" y="6295596"/>
            <a:ext cx="3617077" cy="2898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OUTUBRO/2025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011882" y="3293781"/>
            <a:ext cx="7166918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Gotham-Bold"/>
                <a:cs typeface="Gotham-Bold"/>
              </a:rPr>
              <a:t>ENGENHARIA DE SW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1882" y="3857840"/>
            <a:ext cx="598466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Gotham-Book"/>
                <a:cs typeface="Gotham-Book"/>
              </a:rPr>
              <a:t>TESTING, COMPLIANCE &amp; QUALITY ASSURANCE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11882" y="4444109"/>
            <a:ext cx="361707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PROF. Me. PAULO SAMPAIO</a:t>
            </a:r>
          </a:p>
        </p:txBody>
      </p:sp>
      <p:sp>
        <p:nvSpPr>
          <p:cNvPr id="23" name="Rectangle 22"/>
          <p:cNvSpPr/>
          <p:nvPr/>
        </p:nvSpPr>
        <p:spPr>
          <a:xfrm flipH="1">
            <a:off x="759004" y="3423920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01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5F24E-9CF7-621D-2AC6-D1C7B3947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0B6CA4-8A33-CFD3-F62D-4812979E4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0A326-AC6F-4090-9ECC-4AA76160E747}" type="slidenum">
              <a:rPr lang="pt-BR" smtClean="0"/>
              <a:t>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3D3942A-D72D-4A94-4BC1-1A43D9532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485" y="1574800"/>
            <a:ext cx="8406997" cy="472893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BC73500-66F2-C3E3-50F3-6F7924652B5E}"/>
              </a:ext>
            </a:extLst>
          </p:cNvPr>
          <p:cNvSpPr txBox="1"/>
          <p:nvPr/>
        </p:nvSpPr>
        <p:spPr>
          <a:xfrm>
            <a:off x="803154" y="722062"/>
            <a:ext cx="68977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dirty="0">
                <a:solidFill>
                  <a:prstClr val="black"/>
                </a:solidFill>
                <a:latin typeface="Calibri" panose="020F0502020204030204" pitchFamily="34" charset="0"/>
              </a:rPr>
              <a:t>LEAN INCEPTION – IDEALIZANDO A SOLUÇÃO</a:t>
            </a:r>
            <a:endParaRPr kumimoji="0" lang="pt-BR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535F0B2-BA84-EC70-46D0-40E15E8BC8F0}"/>
              </a:ext>
            </a:extLst>
          </p:cNvPr>
          <p:cNvSpPr/>
          <p:nvPr/>
        </p:nvSpPr>
        <p:spPr>
          <a:xfrm>
            <a:off x="2897784" y="4588156"/>
            <a:ext cx="1127464" cy="1251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724C489-CA4B-8E1E-40DE-14F0556177AB}"/>
              </a:ext>
            </a:extLst>
          </p:cNvPr>
          <p:cNvSpPr txBox="1"/>
          <p:nvPr/>
        </p:nvSpPr>
        <p:spPr>
          <a:xfrm>
            <a:off x="1924980" y="3163962"/>
            <a:ext cx="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92D050"/>
                </a:solidFill>
                <a:sym typeface="Wingdings" panose="05000000000000000000" pitchFamily="2" charset="2"/>
              </a:rPr>
              <a:t></a:t>
            </a:r>
            <a:endParaRPr lang="pt-BR" sz="4800" b="1" dirty="0">
              <a:solidFill>
                <a:srgbClr val="92D050"/>
              </a:solidFill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7BAF9CE-4807-AF7E-F0D4-EF26D5018EC6}"/>
              </a:ext>
            </a:extLst>
          </p:cNvPr>
          <p:cNvSpPr/>
          <p:nvPr/>
        </p:nvSpPr>
        <p:spPr>
          <a:xfrm>
            <a:off x="4572000" y="4451575"/>
            <a:ext cx="3894373" cy="1930614"/>
          </a:xfrm>
          <a:prstGeom prst="roundRect">
            <a:avLst>
              <a:gd name="adj" fmla="val 8614"/>
            </a:avLst>
          </a:prstGeom>
          <a:solidFill>
            <a:schemeClr val="bg1"/>
          </a:solidFill>
          <a:ln>
            <a:solidFill>
              <a:srgbClr val="C0000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cap="small" dirty="0">
                <a:solidFill>
                  <a:srgbClr val="C00000"/>
                </a:solidFill>
              </a:rPr>
              <a:t>E as funcionalidades ?</a:t>
            </a:r>
            <a:endParaRPr lang="pt-BR" cap="small" dirty="0">
              <a:solidFill>
                <a:srgbClr val="C00000"/>
              </a:solidFill>
            </a:endParaRPr>
          </a:p>
          <a:p>
            <a:pPr algn="ctr"/>
            <a:endParaRPr lang="pt-BR" sz="400" cap="small" dirty="0">
              <a:solidFill>
                <a:srgbClr val="C00000"/>
              </a:solidFill>
            </a:endParaRPr>
          </a:p>
          <a:p>
            <a:pPr algn="ctr"/>
            <a:r>
              <a:rPr lang="pt-BR" sz="1400" cap="small" dirty="0">
                <a:solidFill>
                  <a:srgbClr val="C00000"/>
                </a:solidFill>
              </a:rPr>
              <a:t>Uma vez criada a visão do produto, estabelecidos seus limites e conhecidos nossos usuários, estamos prontos para elaborar a lista preliminar de funcionalidades que imaginamos serem necessárias em nossa solução de software.</a:t>
            </a:r>
          </a:p>
          <a:p>
            <a:pPr algn="ctr"/>
            <a:r>
              <a:rPr lang="pt-BR" sz="1400" cap="small" dirty="0">
                <a:solidFill>
                  <a:srgbClr val="C00000"/>
                </a:solidFill>
              </a:rPr>
              <a:t>Podemos então criar a primeira versão do </a:t>
            </a:r>
          </a:p>
          <a:p>
            <a:pPr algn="ctr"/>
            <a:r>
              <a:rPr lang="pt-BR" sz="1400" b="1" cap="small" dirty="0">
                <a:solidFill>
                  <a:srgbClr val="C00000"/>
                </a:solidFill>
              </a:rPr>
              <a:t>Backlog do Produto</a:t>
            </a:r>
          </a:p>
        </p:txBody>
      </p: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5CEC1A3B-E32F-3E06-8D04-40893A287B5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4025248" y="5214032"/>
            <a:ext cx="546752" cy="202850"/>
          </a:xfrm>
          <a:prstGeom prst="straightConnector1">
            <a:avLst/>
          </a:prstGeom>
          <a:ln>
            <a:solidFill>
              <a:srgbClr val="C00000"/>
            </a:solidFill>
            <a:prstDash val="sysDash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5D32B0-242D-5816-EC21-297C26A41F76}"/>
              </a:ext>
            </a:extLst>
          </p:cNvPr>
          <p:cNvSpPr txBox="1"/>
          <p:nvPr/>
        </p:nvSpPr>
        <p:spPr>
          <a:xfrm>
            <a:off x="1941788" y="4867701"/>
            <a:ext cx="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92D050"/>
                </a:solidFill>
                <a:sym typeface="Wingdings" panose="05000000000000000000" pitchFamily="2" charset="2"/>
              </a:rPr>
              <a:t></a:t>
            </a:r>
            <a:endParaRPr lang="pt-BR" sz="4800" b="1" dirty="0">
              <a:solidFill>
                <a:srgbClr val="92D05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CB7177D-C756-DDDF-7C08-81820D2DFB11}"/>
              </a:ext>
            </a:extLst>
          </p:cNvPr>
          <p:cNvSpPr txBox="1"/>
          <p:nvPr/>
        </p:nvSpPr>
        <p:spPr>
          <a:xfrm>
            <a:off x="3202551" y="3179427"/>
            <a:ext cx="6687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92D050"/>
                </a:solidFill>
                <a:sym typeface="Wingdings" panose="05000000000000000000" pitchFamily="2" charset="2"/>
              </a:rPr>
              <a:t></a:t>
            </a:r>
            <a:endParaRPr lang="pt-BR" sz="4800" b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477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844550" y="1302372"/>
            <a:ext cx="7545070" cy="50013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defRPr/>
            </a:pPr>
            <a:r>
              <a:rPr lang="pt-BR" sz="2800" b="1" cap="small" dirty="0">
                <a:solidFill>
                  <a:schemeClr val="tx2"/>
                </a:solidFill>
              </a:rPr>
              <a:t>Requisitos Funcionais</a:t>
            </a:r>
          </a:p>
          <a:p>
            <a:pPr fontAlgn="auto">
              <a:spcBef>
                <a:spcPts val="0"/>
              </a:spcBef>
              <a:defRPr/>
            </a:pPr>
            <a:r>
              <a:rPr lang="pt-BR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Funções e restrições do sistema, normalmente descritos com a linguagem do cliente sem entrar em detalhes técnicos. </a:t>
            </a:r>
            <a:r>
              <a:rPr lang="pt-BR" cap="small" dirty="0" err="1">
                <a:solidFill>
                  <a:srgbClr val="0033CC"/>
                </a:solidFill>
              </a:rPr>
              <a:t>Ex</a:t>
            </a:r>
            <a:r>
              <a:rPr lang="pt-BR" cap="small" dirty="0">
                <a:solidFill>
                  <a:srgbClr val="0033CC"/>
                </a:solidFill>
              </a:rPr>
              <a:t>: Meio de pagamento em </a:t>
            </a:r>
            <a:r>
              <a:rPr lang="pt-BR" cap="small" dirty="0" err="1">
                <a:solidFill>
                  <a:srgbClr val="0033CC"/>
                </a:solidFill>
              </a:rPr>
              <a:t>webcommerce</a:t>
            </a:r>
            <a:r>
              <a:rPr lang="pt-BR" cap="small" dirty="0">
                <a:solidFill>
                  <a:srgbClr val="0033CC"/>
                </a:solidFill>
              </a:rPr>
              <a:t>.</a:t>
            </a:r>
          </a:p>
          <a:p>
            <a:pPr fontAlgn="auto">
              <a:spcBef>
                <a:spcPts val="0"/>
              </a:spcBef>
              <a:defRPr/>
            </a:pPr>
            <a:endParaRPr lang="pt-BR" sz="900" b="1" cap="small" dirty="0">
              <a:solidFill>
                <a:srgbClr val="0033CC"/>
              </a:solidFill>
            </a:endParaRPr>
          </a:p>
          <a:p>
            <a:pPr>
              <a:spcAft>
                <a:spcPts val="0"/>
              </a:spcAft>
              <a:defRPr/>
            </a:pPr>
            <a:r>
              <a:rPr lang="pt-BR" sz="2800" b="1" cap="small" dirty="0">
                <a:solidFill>
                  <a:schemeClr val="tx2"/>
                </a:solidFill>
              </a:rPr>
              <a:t>Requisitos não funcionais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cap="small" dirty="0">
                <a:solidFill>
                  <a:prstClr val="black">
                    <a:lumMod val="95000"/>
                    <a:lumOff val="5000"/>
                  </a:prstClr>
                </a:solidFill>
                <a:latin typeface="Calibri"/>
              </a:rPr>
              <a:t>Características gerais que afetarão a qualidade do sistema abrangendo aspectos como desempenho, usabilidade, robustez, confiabilidade... </a:t>
            </a:r>
            <a:r>
              <a:rPr lang="pt-BR" cap="small" dirty="0" err="1">
                <a:solidFill>
                  <a:srgbClr val="0033CC"/>
                </a:solidFill>
                <a:latin typeface="Calibri"/>
              </a:rPr>
              <a:t>Ex</a:t>
            </a:r>
            <a:r>
              <a:rPr lang="pt-BR" cap="small" dirty="0">
                <a:solidFill>
                  <a:srgbClr val="0033CC"/>
                </a:solidFill>
                <a:latin typeface="Calibri"/>
              </a:rPr>
              <a:t>: Cor do fundo de tela no portal corporativo.</a:t>
            </a:r>
          </a:p>
          <a:p>
            <a:pPr marL="0" marR="0" lvl="0" indent="0" algn="l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900" b="1" i="0" u="none" strike="noStrike" kern="1200" cap="small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cap="small" dirty="0">
                <a:solidFill>
                  <a:schemeClr val="tx2"/>
                </a:solidFill>
              </a:rPr>
              <a:t>Requisitos de negócio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cap="small" dirty="0">
                <a:solidFill>
                  <a:schemeClr val="tx1">
                    <a:lumMod val="95000"/>
                    <a:lumOff val="5000"/>
                  </a:schemeClr>
                </a:solidFill>
              </a:rPr>
              <a:t>Regras que devem ser obedecidas pelas funcionalidades para atender condições estabelecidas pelo negócio. </a:t>
            </a:r>
            <a:r>
              <a:rPr lang="pt-BR" cap="small" dirty="0" err="1">
                <a:solidFill>
                  <a:srgbClr val="0033CC"/>
                </a:solidFill>
              </a:rPr>
              <a:t>Ex</a:t>
            </a:r>
            <a:r>
              <a:rPr lang="pt-BR" cap="small" dirty="0">
                <a:solidFill>
                  <a:srgbClr val="0033CC"/>
                </a:solidFill>
              </a:rPr>
              <a:t>: aplicar descontos a partir de um volume de compras.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pt-BR" sz="900" cap="small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800" b="1" cap="small" dirty="0">
                <a:solidFill>
                  <a:schemeClr val="accent1"/>
                </a:solidFill>
              </a:rPr>
              <a:t>Requisitos Técnicos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small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Requisitos técnicos, detalhados mais comumente por profissionais das áreas de TI, tais como a </a:t>
            </a:r>
            <a:r>
              <a:rPr kumimoji="0" lang="pt-BR" b="0" i="0" u="none" strike="noStrike" kern="1200" cap="small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escolha de plataformas, linguagens, compatibilidades</a:t>
            </a:r>
            <a:r>
              <a:rPr kumimoji="0" lang="pt-BR" b="0" i="0" u="none" strike="noStrike" kern="1200" cap="small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...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A067FD8-22E0-4257-800B-914669061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550" y="705691"/>
            <a:ext cx="6715125" cy="508090"/>
          </a:xfrm>
        </p:spPr>
        <p:txBody>
          <a:bodyPr>
            <a:normAutofit fontScale="90000"/>
          </a:bodyPr>
          <a:lstStyle/>
          <a:p>
            <a:r>
              <a:rPr lang="pt-BR" altLang="pt-BR" dirty="0"/>
              <a:t>CATEGORIZAÇÃO</a:t>
            </a:r>
            <a:r>
              <a:rPr lang="pt-BR" altLang="pt-BR" b="1" dirty="0"/>
              <a:t> DOS REQUISITOS</a:t>
            </a:r>
          </a:p>
        </p:txBody>
      </p:sp>
    </p:spTree>
    <p:extLst>
      <p:ext uri="{BB962C8B-B14F-4D97-AF65-F5344CB8AC3E}">
        <p14:creationId xmlns:p14="http://schemas.microsoft.com/office/powerpoint/2010/main" val="4284937616"/>
      </p:ext>
    </p:extLst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 44">
            <a:extLst>
              <a:ext uri="{FF2B5EF4-FFF2-40B4-BE49-F238E27FC236}">
                <a16:creationId xmlns:a16="http://schemas.microsoft.com/office/drawing/2014/main" id="{D46F951B-95FC-AE20-C64B-159D2560D5E6}"/>
              </a:ext>
            </a:extLst>
          </p:cNvPr>
          <p:cNvSpPr/>
          <p:nvPr/>
        </p:nvSpPr>
        <p:spPr>
          <a:xfrm>
            <a:off x="8356922" y="5905335"/>
            <a:ext cx="787078" cy="684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D8C7DEF4-6187-81FA-2C3A-BE51318B4B1F}"/>
              </a:ext>
            </a:extLst>
          </p:cNvPr>
          <p:cNvSpPr/>
          <p:nvPr/>
        </p:nvSpPr>
        <p:spPr>
          <a:xfrm>
            <a:off x="928820" y="778204"/>
            <a:ext cx="4395178" cy="41549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100" b="1" cap="all" dirty="0"/>
              <a:t>DO LEVANTAMENTO AOS REQUISITOS</a:t>
            </a:r>
            <a:endParaRPr lang="pt-BR" sz="2100" b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19A3DF-E799-0146-62F0-43F6B0B8FB51}"/>
              </a:ext>
            </a:extLst>
          </p:cNvPr>
          <p:cNvSpPr txBox="1"/>
          <p:nvPr/>
        </p:nvSpPr>
        <p:spPr>
          <a:xfrm>
            <a:off x="-1202682" y="3712506"/>
            <a:ext cx="11284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cap="small" dirty="0"/>
              <a:t>Personas</a:t>
            </a:r>
            <a:endParaRPr lang="pt-BR" b="1" cap="small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A11C914-8587-7D1B-77EE-B91B4A71E660}"/>
              </a:ext>
            </a:extLst>
          </p:cNvPr>
          <p:cNvSpPr txBox="1"/>
          <p:nvPr/>
        </p:nvSpPr>
        <p:spPr>
          <a:xfrm>
            <a:off x="3579902" y="2189596"/>
            <a:ext cx="1158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cap="small" dirty="0">
                <a:solidFill>
                  <a:srgbClr val="C00000"/>
                </a:solidFill>
              </a:rPr>
              <a:t>Registros</a:t>
            </a:r>
            <a:endParaRPr lang="pt-BR" b="1" cap="small" dirty="0">
              <a:solidFill>
                <a:srgbClr val="C0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076E08D-6848-EC93-920D-736223C7CB4C}"/>
              </a:ext>
            </a:extLst>
          </p:cNvPr>
          <p:cNvSpPr txBox="1"/>
          <p:nvPr/>
        </p:nvSpPr>
        <p:spPr>
          <a:xfrm>
            <a:off x="5951857" y="4300508"/>
            <a:ext cx="23617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cap="small" dirty="0">
                <a:solidFill>
                  <a:srgbClr val="C00000"/>
                </a:solidFill>
              </a:rPr>
              <a:t>Requisitos de Sistema</a:t>
            </a:r>
            <a:endParaRPr lang="pt-BR" b="1" cap="small" dirty="0">
              <a:solidFill>
                <a:srgbClr val="C0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6034CE-A056-F662-C99D-1C30F6CE4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525" y="4964678"/>
            <a:ext cx="2025618" cy="1624784"/>
          </a:xfrm>
          <a:prstGeom prst="rect">
            <a:avLst/>
          </a:prstGeom>
          <a:solidFill>
            <a:sysClr val="window" lastClr="FFFFFF"/>
          </a:solidFill>
          <a:ln>
            <a:solidFill>
              <a:srgbClr val="E7E6E6">
                <a:lumMod val="2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4393FC-A0F9-CE67-EE28-865BB61B52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1860"/>
          <a:stretch/>
        </p:blipFill>
        <p:spPr>
          <a:xfrm>
            <a:off x="229632" y="5430962"/>
            <a:ext cx="2297489" cy="1071954"/>
          </a:xfrm>
          <a:prstGeom prst="rect">
            <a:avLst/>
          </a:prstGeom>
          <a:ln>
            <a:solidFill>
              <a:srgbClr val="E7E6E6">
                <a:lumMod val="25000"/>
              </a:srgb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0A98E98-7C14-A294-1216-EB24D0898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43" y="1554859"/>
            <a:ext cx="2895523" cy="1669585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86A509AF-D2F4-1C17-0427-FB74060B28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76" y="3611820"/>
            <a:ext cx="2458833" cy="16405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B507632B-004D-4E9F-834A-0075EA16B3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604" y="2658008"/>
            <a:ext cx="1930264" cy="108577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4C33053-1C19-BD5C-D3A9-4737C83A85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2444" y="1762674"/>
            <a:ext cx="1930265" cy="128581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1BC4B71-1C9E-E9C0-987E-D48602EB522C}"/>
              </a:ext>
            </a:extLst>
          </p:cNvPr>
          <p:cNvSpPr txBox="1"/>
          <p:nvPr/>
        </p:nvSpPr>
        <p:spPr>
          <a:xfrm>
            <a:off x="2837790" y="3904098"/>
            <a:ext cx="178260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cap="small" dirty="0">
                <a:solidFill>
                  <a:srgbClr val="C00000"/>
                </a:solidFill>
              </a:rPr>
              <a:t>Documentação,</a:t>
            </a:r>
          </a:p>
          <a:p>
            <a:pPr algn="ctr"/>
            <a:r>
              <a:rPr lang="pt-BR" sz="2000" b="1" cap="small" dirty="0">
                <a:solidFill>
                  <a:srgbClr val="C00000"/>
                </a:solidFill>
              </a:rPr>
              <a:t>Análise &amp; </a:t>
            </a:r>
          </a:p>
          <a:p>
            <a:pPr algn="ctr"/>
            <a:r>
              <a:rPr lang="pt-BR" sz="2000" b="1" cap="small" dirty="0">
                <a:solidFill>
                  <a:srgbClr val="C00000"/>
                </a:solidFill>
              </a:rPr>
              <a:t>Discussão</a:t>
            </a:r>
            <a:endParaRPr lang="pt-BR" b="1" cap="small" dirty="0">
              <a:solidFill>
                <a:srgbClr val="C00000"/>
              </a:solidFill>
            </a:endParaRP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A169089F-82FF-2A50-36A7-0780D7829C76}"/>
              </a:ext>
            </a:extLst>
          </p:cNvPr>
          <p:cNvSpPr/>
          <p:nvPr/>
        </p:nvSpPr>
        <p:spPr>
          <a:xfrm>
            <a:off x="3183438" y="1554859"/>
            <a:ext cx="344093" cy="1669585"/>
          </a:xfrm>
          <a:prstGeom prst="rightBrace">
            <a:avLst>
              <a:gd name="adj1" fmla="val 0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46CBFC8A-AD89-401C-9359-33FB627C5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38617" y="1303202"/>
            <a:ext cx="1821271" cy="1214181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05FD11F6-45F8-D72F-0F65-5322AF851980}"/>
              </a:ext>
            </a:extLst>
          </p:cNvPr>
          <p:cNvCxnSpPr>
            <a:stCxn id="10" idx="2"/>
            <a:endCxn id="4" idx="0"/>
          </p:cNvCxnSpPr>
          <p:nvPr/>
        </p:nvCxnSpPr>
        <p:spPr>
          <a:xfrm flipH="1">
            <a:off x="3729092" y="2589706"/>
            <a:ext cx="430168" cy="131439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áfico 25" descr="Selo 1 com preenchimento sólido">
            <a:extLst>
              <a:ext uri="{FF2B5EF4-FFF2-40B4-BE49-F238E27FC236}">
                <a16:creationId xmlns:a16="http://schemas.microsoft.com/office/drawing/2014/main" id="{71F8A1D0-6227-CD36-8879-DE4793127249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87910" y="1754764"/>
            <a:ext cx="542697" cy="542697"/>
          </a:xfrm>
          <a:prstGeom prst="rect">
            <a:avLst/>
          </a:prstGeom>
        </p:spPr>
      </p:pic>
      <p:pic>
        <p:nvPicPr>
          <p:cNvPr id="28" name="Gráfico 27" descr="Crachá com preenchimento sólido">
            <a:extLst>
              <a:ext uri="{FF2B5EF4-FFF2-40B4-BE49-F238E27FC236}">
                <a16:creationId xmlns:a16="http://schemas.microsoft.com/office/drawing/2014/main" id="{99A1369D-C4A9-FE4D-3F7C-B77F04E6684A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25040" y="3366090"/>
            <a:ext cx="546471" cy="546471"/>
          </a:xfrm>
          <a:prstGeom prst="rect">
            <a:avLst/>
          </a:prstGeom>
        </p:spPr>
      </p:pic>
      <p:pic>
        <p:nvPicPr>
          <p:cNvPr id="30" name="Gráfico 29" descr="Selo 3 com preenchimento sólido">
            <a:extLst>
              <a:ext uri="{FF2B5EF4-FFF2-40B4-BE49-F238E27FC236}">
                <a16:creationId xmlns:a16="http://schemas.microsoft.com/office/drawing/2014/main" id="{12CA0CA5-7908-C9FC-BB04-6F63167CDF19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014816" y="3819524"/>
            <a:ext cx="574972" cy="574972"/>
          </a:xfrm>
          <a:prstGeom prst="rect">
            <a:avLst/>
          </a:prstGeom>
        </p:spPr>
      </p:pic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27749B0A-AFF2-851E-8CD3-9607FF3ADF41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4232213" y="4214531"/>
            <a:ext cx="1719644" cy="286032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BF85E6CE-2D78-7D49-E94A-CC2308F81E7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97166" y="4794097"/>
            <a:ext cx="2993395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02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4" grpId="0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7DEF4-6187-81FA-2C3A-BE51318B4B1F}"/>
              </a:ext>
            </a:extLst>
          </p:cNvPr>
          <p:cNvSpPr/>
          <p:nvPr/>
        </p:nvSpPr>
        <p:spPr>
          <a:xfrm>
            <a:off x="813070" y="731904"/>
            <a:ext cx="452155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Documentando os requisitos</a:t>
            </a:r>
            <a:endParaRPr lang="pt-BR" sz="2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EA25BA-A73C-6E21-B290-80A4E28AA5E5}"/>
              </a:ext>
            </a:extLst>
          </p:cNvPr>
          <p:cNvSpPr txBox="1"/>
          <p:nvPr/>
        </p:nvSpPr>
        <p:spPr>
          <a:xfrm>
            <a:off x="441247" y="1477404"/>
            <a:ext cx="27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cap="small" dirty="0">
                <a:solidFill>
                  <a:srgbClr val="C00000"/>
                </a:solidFill>
              </a:rPr>
              <a:t>Requisitos de Sistema</a:t>
            </a:r>
            <a:endParaRPr lang="pt-BR" sz="2000" b="1" cap="small" dirty="0">
              <a:solidFill>
                <a:srgbClr val="C00000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7A3095C-B329-7490-9A7F-0DDC4EB8C8FF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3411208" y="2971303"/>
            <a:ext cx="820928" cy="0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>
            <a:extLst>
              <a:ext uri="{FF2B5EF4-FFF2-40B4-BE49-F238E27FC236}">
                <a16:creationId xmlns:a16="http://schemas.microsoft.com/office/drawing/2014/main" id="{702BA4FF-52C7-19BB-CDAA-9727B5AA44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813" y="1980617"/>
            <a:ext cx="2993395" cy="198137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D8B0F18-1B19-D5BB-9C6E-6CCC4F3FF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136" y="1485021"/>
            <a:ext cx="4470617" cy="486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1456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5A645F-210A-D19C-1A2F-06BC370F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7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7B8F9F-04A8-351C-0EF3-49EC4902B88D}"/>
              </a:ext>
            </a:extLst>
          </p:cNvPr>
          <p:cNvSpPr txBox="1"/>
          <p:nvPr/>
        </p:nvSpPr>
        <p:spPr>
          <a:xfrm>
            <a:off x="844084" y="744233"/>
            <a:ext cx="7176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Brainstorm de Features </a:t>
            </a:r>
            <a:r>
              <a:rPr lang="pt-BR" sz="2400" cap="all" dirty="0">
                <a:sym typeface="Wingdings" panose="05000000000000000000" pitchFamily="2" charset="2"/>
              </a:rPr>
              <a:t> </a:t>
            </a:r>
            <a:r>
              <a:rPr lang="pt-BR" sz="2400" cap="all" dirty="0"/>
              <a:t>Requisitos do Sistema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09C278-2009-0FA1-759C-6DF57BFBE8E7}"/>
              </a:ext>
            </a:extLst>
          </p:cNvPr>
          <p:cNvSpPr txBox="1"/>
          <p:nvPr/>
        </p:nvSpPr>
        <p:spPr>
          <a:xfrm>
            <a:off x="246744" y="1578882"/>
            <a:ext cx="8812992" cy="480131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BR" dirty="0">
                <a:solidFill>
                  <a:srgbClr val="0033CC"/>
                </a:solidFill>
              </a:rPr>
              <a:t>REQUISITOS FUNCIONAIS</a:t>
            </a:r>
          </a:p>
          <a:p>
            <a:r>
              <a:rPr lang="pt-BR" dirty="0"/>
              <a:t>RF01 - É necessário cadastrar clientes que serão treinados na ferramenta</a:t>
            </a:r>
          </a:p>
          <a:p>
            <a:r>
              <a:rPr lang="pt-BR" dirty="0"/>
              <a:t>RF02 – É necessário cadastrar os tipos de treinamentos</a:t>
            </a:r>
          </a:p>
          <a:p>
            <a:r>
              <a:rPr lang="pt-BR" dirty="0"/>
              <a:t>RF03 – É preciso criar treinamentos de acordo com o perfil do investidor</a:t>
            </a:r>
          </a:p>
          <a:p>
            <a:r>
              <a:rPr lang="pt-BR" dirty="0"/>
              <a:t>RF04 – É preciso estabelecer critérios para classificação do grau de dependência do usuário com relação aos jogos de apostas virtuais  </a:t>
            </a:r>
            <a:endParaRPr lang="pt-BR" dirty="0">
              <a:ea typeface="Calibri"/>
              <a:cs typeface="Calibri"/>
            </a:endParaRPr>
          </a:p>
          <a:p>
            <a:r>
              <a:rPr lang="pt-BR" dirty="0"/>
              <a:t>RF05 – É necessário criar conteúdos de sensibilização com informações sobre os perigos associados a jogos de apostas abertos</a:t>
            </a:r>
          </a:p>
          <a:p>
            <a:r>
              <a:rPr lang="pt-BR" dirty="0"/>
              <a:t>RF06 - ...  </a:t>
            </a:r>
            <a:endParaRPr lang="pt-BR" dirty="0">
              <a:ea typeface="Calibri"/>
              <a:cs typeface="Calibri"/>
            </a:endParaRPr>
          </a:p>
          <a:p>
            <a:endParaRPr lang="pt-BR" dirty="0"/>
          </a:p>
          <a:p>
            <a:r>
              <a:rPr lang="pt-BR" dirty="0">
                <a:solidFill>
                  <a:srgbClr val="0033CC"/>
                </a:solidFill>
              </a:rPr>
              <a:t>REQUISITOS NÃO FUNCIONAIS</a:t>
            </a:r>
          </a:p>
          <a:p>
            <a:r>
              <a:rPr lang="pt-BR" dirty="0"/>
              <a:t>RNF01 – Treinamentos não devem usar casos conhecidos citando pessoas reais envolvidas</a:t>
            </a:r>
          </a:p>
          <a:p>
            <a:r>
              <a:rPr lang="pt-BR" dirty="0"/>
              <a:t>RNF02 – A diagramação, leiaute e cores de telas devem seguir o padrão da empresa parceira</a:t>
            </a:r>
          </a:p>
          <a:p>
            <a:endParaRPr lang="pt-BR" dirty="0"/>
          </a:p>
          <a:p>
            <a:r>
              <a:rPr lang="pt-BR" dirty="0">
                <a:solidFill>
                  <a:srgbClr val="0033CC"/>
                </a:solidFill>
              </a:rPr>
              <a:t>REGRAS DE NEGÓCIOS</a:t>
            </a:r>
          </a:p>
          <a:p>
            <a:r>
              <a:rPr lang="pt-BR" dirty="0"/>
              <a:t>RN01 – A solução apresentada deve se integrar ao sistema já existente na empresa </a:t>
            </a:r>
          </a:p>
          <a:p>
            <a:r>
              <a:rPr lang="pt-BR" dirty="0"/>
              <a:t>parceira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FA556AF-CD7E-4976-8C3C-B79787176A7C}"/>
              </a:ext>
            </a:extLst>
          </p:cNvPr>
          <p:cNvSpPr txBox="1"/>
          <p:nvPr/>
        </p:nvSpPr>
        <p:spPr>
          <a:xfrm>
            <a:off x="1885244" y="1176078"/>
            <a:ext cx="6578276" cy="46166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pt-BR" sz="2400" b="1" cap="small" dirty="0">
                <a:solidFill>
                  <a:srgbClr val="0033CC"/>
                </a:solidFill>
              </a:rPr>
              <a:t>Exemplos</a:t>
            </a:r>
            <a:r>
              <a:rPr lang="pt-BR" sz="2400" cap="small" dirty="0"/>
              <a:t> de Requisitos aplicados em produtos de </a:t>
            </a:r>
            <a:r>
              <a:rPr lang="pt-BR" sz="2400" cap="small" dirty="0" err="1"/>
              <a:t>sw</a:t>
            </a:r>
            <a:r>
              <a:rPr lang="pt-BR" sz="2400" cap="small" dirty="0"/>
              <a:t> </a:t>
            </a:r>
            <a:endParaRPr lang="pt-BR" sz="2400" cap="small" dirty="0">
              <a:solidFill>
                <a:srgbClr val="000000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296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9AB5CC6-85F7-CB33-66CD-9688FF890917}"/>
              </a:ext>
            </a:extLst>
          </p:cNvPr>
          <p:cNvSpPr txBox="1"/>
          <p:nvPr/>
        </p:nvSpPr>
        <p:spPr>
          <a:xfrm>
            <a:off x="358610" y="753850"/>
            <a:ext cx="40599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2400" b="1" dirty="0">
                <a:solidFill>
                  <a:sysClr val="windowText" lastClr="000000"/>
                </a:solidFill>
                <a:latin typeface="Calibri" panose="020F0502020204030204"/>
              </a:rPr>
              <a:t>DESIGN DO SOFTWARE</a:t>
            </a:r>
            <a:endParaRPr kumimoji="0" lang="pt-BR" sz="2400" b="1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47F3C8B-82A2-0848-4167-4D4DE797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886" y="661318"/>
            <a:ext cx="1998229" cy="162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449247D5-7DE8-1BFD-882C-4BDAF8A0D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490" y="1458852"/>
            <a:ext cx="1998230" cy="162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A76BFD76-788D-BAF0-A591-B0A0E344C7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74" y="1925551"/>
            <a:ext cx="3249097" cy="3536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6693860-7888-B1DD-738C-E8FB9AF1F344}"/>
              </a:ext>
            </a:extLst>
          </p:cNvPr>
          <p:cNvCxnSpPr>
            <a:cxnSpLocks/>
          </p:cNvCxnSpPr>
          <p:nvPr/>
        </p:nvCxnSpPr>
        <p:spPr>
          <a:xfrm flipV="1">
            <a:off x="3805271" y="2534856"/>
            <a:ext cx="1600698" cy="894144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CB913443-B51A-AA3E-3D57-D26F390677F4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805271" y="4352081"/>
            <a:ext cx="1464563" cy="796263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B660EE9-483F-8E2D-9F80-C1F84CF4B83B}"/>
              </a:ext>
            </a:extLst>
          </p:cNvPr>
          <p:cNvSpPr txBox="1"/>
          <p:nvPr/>
        </p:nvSpPr>
        <p:spPr>
          <a:xfrm>
            <a:off x="823729" y="5625910"/>
            <a:ext cx="27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cap="small" dirty="0">
                <a:solidFill>
                  <a:srgbClr val="C00000"/>
                </a:solidFill>
              </a:rPr>
              <a:t>Requisitos de Sistema</a:t>
            </a:r>
            <a:endParaRPr lang="pt-BR" sz="2000" b="1" cap="small" dirty="0">
              <a:solidFill>
                <a:srgbClr val="C00000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0D6A6A-54B6-C25E-EADA-88908F4CB63B}"/>
              </a:ext>
            </a:extLst>
          </p:cNvPr>
          <p:cNvSpPr txBox="1"/>
          <p:nvPr/>
        </p:nvSpPr>
        <p:spPr>
          <a:xfrm>
            <a:off x="5808823" y="3086729"/>
            <a:ext cx="163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cap="small" dirty="0">
                <a:solidFill>
                  <a:srgbClr val="C00000"/>
                </a:solidFill>
              </a:rPr>
              <a:t>Modelagem</a:t>
            </a:r>
          </a:p>
        </p:txBody>
      </p:sp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7E68A07D-390B-4E13-B287-1ED623484D57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834" y="3548394"/>
            <a:ext cx="3017268" cy="31998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6425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7DEF4-6187-81FA-2C3A-BE51318B4B1F}"/>
              </a:ext>
            </a:extLst>
          </p:cNvPr>
          <p:cNvSpPr/>
          <p:nvPr/>
        </p:nvSpPr>
        <p:spPr>
          <a:xfrm>
            <a:off x="813070" y="731904"/>
            <a:ext cx="723108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Desenhando o software a partir dos requisitos</a:t>
            </a:r>
            <a:endParaRPr lang="pt-BR" sz="2400" b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EA25BA-A73C-6E21-B290-80A4E28AA5E5}"/>
              </a:ext>
            </a:extLst>
          </p:cNvPr>
          <p:cNvSpPr txBox="1"/>
          <p:nvPr/>
        </p:nvSpPr>
        <p:spPr>
          <a:xfrm>
            <a:off x="441247" y="1477404"/>
            <a:ext cx="2795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cap="small" dirty="0">
                <a:solidFill>
                  <a:srgbClr val="C00000"/>
                </a:solidFill>
              </a:rPr>
              <a:t>Requisitos de Sistema</a:t>
            </a:r>
            <a:endParaRPr lang="pt-BR" sz="2000" b="1" cap="small" dirty="0">
              <a:solidFill>
                <a:srgbClr val="C00000"/>
              </a:solidFill>
            </a:endParaRPr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87A3095C-B329-7490-9A7F-0DDC4EB8C8FF}"/>
              </a:ext>
            </a:extLst>
          </p:cNvPr>
          <p:cNvCxnSpPr>
            <a:cxnSpLocks/>
          </p:cNvCxnSpPr>
          <p:nvPr/>
        </p:nvCxnSpPr>
        <p:spPr>
          <a:xfrm>
            <a:off x="2005781" y="3918144"/>
            <a:ext cx="206555" cy="468714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2CAA411A-A220-956B-F9AF-476A0EFD383E}"/>
              </a:ext>
            </a:extLst>
          </p:cNvPr>
          <p:cNvSpPr txBox="1"/>
          <p:nvPr/>
        </p:nvSpPr>
        <p:spPr>
          <a:xfrm>
            <a:off x="1839002" y="4369984"/>
            <a:ext cx="1638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cap="small" dirty="0">
                <a:solidFill>
                  <a:srgbClr val="C00000"/>
                </a:solidFill>
              </a:rPr>
              <a:t>Modelagem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9BEDC3F2-0042-F0EF-414E-C2E104487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135" y="4804616"/>
            <a:ext cx="2064089" cy="164292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FEDB230-9210-E2B5-5B88-1D2A651BF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65" y="5437966"/>
            <a:ext cx="1638782" cy="137075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3906DA1-84E4-AFF6-FA00-B342B3783C42}"/>
              </a:ext>
            </a:extLst>
          </p:cNvPr>
          <p:cNvSpPr txBox="1"/>
          <p:nvPr/>
        </p:nvSpPr>
        <p:spPr>
          <a:xfrm>
            <a:off x="5421373" y="1545588"/>
            <a:ext cx="271253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cap="small" dirty="0">
                <a:solidFill>
                  <a:srgbClr val="C00000"/>
                </a:solidFill>
              </a:rPr>
              <a:t>Backlog do Produto</a:t>
            </a:r>
          </a:p>
          <a:p>
            <a:pPr algn="ctr"/>
            <a:r>
              <a:rPr lang="pt-BR" cap="small" dirty="0">
                <a:solidFill>
                  <a:srgbClr val="C00000"/>
                </a:solidFill>
              </a:rPr>
              <a:t>(Histórias do Usuário)</a:t>
            </a:r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4A34FA02-E1EA-5AB5-9222-D3577A3E6975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2891790" y="1914920"/>
            <a:ext cx="2529583" cy="800571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640DC300-917A-A9FA-15D1-3F010B2B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879" y="2409211"/>
            <a:ext cx="3956192" cy="109336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702BA4FF-52C7-19BB-CDAA-9727B5AA44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13" y="1980617"/>
            <a:ext cx="2993395" cy="198137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8261CE9-790B-EA81-2EA6-3D5445A61B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769" y="4369984"/>
            <a:ext cx="1998229" cy="162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4A84E2-10B0-9EA8-5DDC-21352346BE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6310" y="5020478"/>
            <a:ext cx="1998230" cy="1627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716A68A3-1995-B448-FDAF-11EB6DFC1FD1}"/>
              </a:ext>
            </a:extLst>
          </p:cNvPr>
          <p:cNvCxnSpPr>
            <a:cxnSpLocks/>
          </p:cNvCxnSpPr>
          <p:nvPr/>
        </p:nvCxnSpPr>
        <p:spPr>
          <a:xfrm>
            <a:off x="2891790" y="3502575"/>
            <a:ext cx="2215869" cy="1185161"/>
          </a:xfrm>
          <a:prstGeom prst="straightConnector1">
            <a:avLst/>
          </a:prstGeom>
          <a:ln w="28575">
            <a:solidFill>
              <a:srgbClr val="C0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4545756-7203-9B57-1E8E-569AE72436A7}"/>
              </a:ext>
            </a:extLst>
          </p:cNvPr>
          <p:cNvSpPr txBox="1"/>
          <p:nvPr/>
        </p:nvSpPr>
        <p:spPr>
          <a:xfrm>
            <a:off x="5983017" y="3731156"/>
            <a:ext cx="1861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400" b="1" cap="small" dirty="0">
                <a:solidFill>
                  <a:srgbClr val="C00000"/>
                </a:solidFill>
              </a:rPr>
              <a:t>Prototipagem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8DB2BA3-DEC5-17D9-0D67-63D9AEB3EE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328" y="1939069"/>
            <a:ext cx="1901462" cy="206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796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13" grpId="0"/>
    </p:bldLst>
  </p:timing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B8CFF1F968464CBF8321C5737DB781" ma:contentTypeVersion="10" ma:contentTypeDescription="Crie um novo documento." ma:contentTypeScope="" ma:versionID="456c4c2660fea8f5baec1dc2f8540388">
  <xsd:schema xmlns:xsd="http://www.w3.org/2001/XMLSchema" xmlns:xs="http://www.w3.org/2001/XMLSchema" xmlns:p="http://schemas.microsoft.com/office/2006/metadata/properties" xmlns:ns2="5d958229-1a55-4e93-85b5-b8a5a775498a" xmlns:ns3="03ccc18f-a423-443c-b70f-e0437ba3d5c5" targetNamespace="http://schemas.microsoft.com/office/2006/metadata/properties" ma:root="true" ma:fieldsID="b7809c3319688b12ed303e509ad511e2" ns2:_="" ns3:_="">
    <xsd:import namespace="5d958229-1a55-4e93-85b5-b8a5a775498a"/>
    <xsd:import namespace="03ccc18f-a423-443c-b70f-e0437ba3d5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958229-1a55-4e93-85b5-b8a5a77549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cc18f-a423-443c-b70f-e0437ba3d5c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041cf9-7a08-4389-9c8c-29c69186fda2}" ma:internalName="TaxCatchAll" ma:showField="CatchAllData" ma:web="03ccc18f-a423-443c-b70f-e0437ba3d5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ccc18f-a423-443c-b70f-e0437ba3d5c5" xsi:nil="true"/>
    <lcf76f155ced4ddcb4097134ff3c332f xmlns="5d958229-1a55-4e93-85b5-b8a5a775498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F868944-108B-4667-B651-7E72622E385F}"/>
</file>

<file path=customXml/itemProps2.xml><?xml version="1.0" encoding="utf-8"?>
<ds:datastoreItem xmlns:ds="http://schemas.openxmlformats.org/officeDocument/2006/customXml" ds:itemID="{153F239D-062C-4F6E-B2E5-A5AB7DA4ACB3}"/>
</file>

<file path=customXml/itemProps3.xml><?xml version="1.0" encoding="utf-8"?>
<ds:datastoreItem xmlns:ds="http://schemas.openxmlformats.org/officeDocument/2006/customXml" ds:itemID="{369F57B9-0ABF-4413-8D17-D16F2EDD6CE1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12040</TotalTime>
  <Words>702</Words>
  <Application>Microsoft Office PowerPoint</Application>
  <PresentationFormat>Apresentação na tela (4:3)</PresentationFormat>
  <Paragraphs>84</Paragraphs>
  <Slides>13</Slides>
  <Notes>1</Notes>
  <HiddenSlides>1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Default Theme</vt:lpstr>
      <vt:lpstr>Office Theme</vt:lpstr>
      <vt:lpstr>2_Personalizar design</vt:lpstr>
      <vt:lpstr>Personalizar design</vt:lpstr>
      <vt:lpstr>3_Personalizar design</vt:lpstr>
      <vt:lpstr>Apresentação do PowerPoint</vt:lpstr>
      <vt:lpstr>Apresentação do PowerPoint</vt:lpstr>
      <vt:lpstr>Apresentação do PowerPoint</vt:lpstr>
      <vt:lpstr>CATEGORIZAÇÃO DOS REQUISITOS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CP II – Arquitetura de Solução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Paulo Sergio Sampaio</cp:lastModifiedBy>
  <cp:revision>449</cp:revision>
  <cp:lastPrinted>2022-04-14T21:52:15Z</cp:lastPrinted>
  <dcterms:created xsi:type="dcterms:W3CDTF">2015-01-30T10:46:50Z</dcterms:created>
  <dcterms:modified xsi:type="dcterms:W3CDTF">2025-10-06T23:12:14Z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0x010100ECB8CFF1F968464CBF8321C5737DB781</vt:lpwstr>
  </property>
</Properties>
</file>